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rgbClr val="3C5A78"/>
              </a:solidFill>
              <a:ln>
                <a:solidFill>
                  <a:srgbClr val="FFFFFF"/>
                </a:solidFill>
              </a:ln>
            </c:spPr>
          </c:dPt>
          <c:dPt>
            <c:idx val="1"/>
            <c:spPr>
              <a:solidFill>
                <a:srgbClr val="E8632B"/>
              </a:solidFill>
              <a:ln>
                <a:solidFill>
                  <a:srgbClr val="FFFFFF"/>
                </a:solidFill>
              </a:ln>
            </c:spPr>
          </c:dPt>
          <c:dPt>
            <c:idx val="2"/>
            <c:spPr>
              <a:solidFill>
                <a:srgbClr val="7A93AD"/>
              </a:solidFill>
              <a:ln>
                <a:solidFill>
                  <a:srgbClr val="FFFFFF"/>
                </a:solidFill>
              </a:ln>
            </c:spPr>
          </c:dPt>
          <c:dPt>
            <c:idx val="3"/>
            <c:spPr>
              <a:solidFill>
                <a:srgbClr val="C9D3DE"/>
              </a:solidFill>
              <a:ln>
                <a:solidFill>
                  <a:srgbClr val="FFFFFF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Residential builders</c:v>
                </c:pt>
                <c:pt idx="1">
                  <c:v>Custom stairs &amp; railings</c:v>
                </c:pt>
                <c:pt idx="2">
                  <c:v>Ag &amp; trailer repair</c:v>
                </c:pt>
                <c:pt idx="3">
                  <c:v>Commercial fit-out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0.46</c:v>
                </c:pt>
                <c:pt idx="1">
                  <c:v>0.22</c:v>
                </c:pt>
                <c:pt idx="2">
                  <c:v>0.19</c:v>
                </c:pt>
                <c:pt idx="3">
                  <c:v>0.13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2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5"/>
      </c:doughnutChart>
    </c:plotArea>
    <c:legend>
      <c:legendPos/>
      <c:layout/>
      <c:overlay val="0"/>
      <c:txPr>
        <a:bodyPr/>
        <a:lstStyle/>
        <a:p>
          <a:pPr>
            <a:defRPr sz="1200"/>
          </a:pPr>
        </a:p>
      </c:txPr>
    </c:legend>
    <c:plotVisOnly val="1"/>
    <c:dispBlanksAs val="gap"/>
    <c:showDLblsOverMax val="0"/>
  </c:chart>
  <c:txPr>
    <a:bodyPr/>
    <a:lstStyle/>
    <a:p>
      <a:pPr>
        <a:defRPr sz="1200">
          <a:solidFill>
            <a:srgbClr val="4B5563"/>
          </a:solidFill>
          <a:latin typeface="Calibri"/>
        </a:defRPr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rgbClr val="3C5A78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612</c:v>
                </c:pt>
                <c:pt idx="1">
                  <c:v>698</c:v>
                </c:pt>
                <c:pt idx="2">
                  <c:v>781</c:v>
                </c:pt>
              </c:numCache>
            </c:numRef>
          </c:val>
        </c:ser>
        <c:dLbls>
          <c:numFmt formatCode="$#,##0&quot;k&quot;" sourceLinked="0"/>
          <c:txPr>
            <a:bodyPr/>
            <a:lstStyle/>
            <a:p>
              <a:pPr>
                <a:defRPr sz="1400" b="1">
                  <a:solidFill>
                    <a:srgbClr val="1F2429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12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E3E6EA"/>
            </a:solidFill>
          </a:ln>
        </c:spPr>
        <c:txPr>
          <a:bodyPr/>
          <a:lstStyle/>
          <a:p>
            <a:pPr>
              <a:defRPr sz="1200">
                <a:solidFill>
                  <a:srgbClr val="1F2429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3E6EA"/>
              </a:solidFill>
            </a:ln>
          </c:spPr>
        </c:majorGridlines>
        <c:numFmt formatCode="$#,##0&quot;k&quot;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>
                <a:solidFill>
                  <a:srgbClr val="6B7280"/>
                </a:solidFill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200">
          <a:solidFill>
            <a:srgbClr val="4B5563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Without the loan (capacity-bound)</c:v>
                </c:pt>
              </c:strCache>
            </c:strRef>
          </c:tx>
          <c:spPr>
            <a:solidFill>
              <a:srgbClr val="C9D3DE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2025 actual</c:v>
                </c:pt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781</c:v>
                </c:pt>
                <c:pt idx="1">
                  <c:v>800</c:v>
                </c:pt>
                <c:pt idx="2">
                  <c:v>815</c:v>
                </c:pt>
                <c:pt idx="3">
                  <c:v>825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With the second bay and table</c:v>
                </c:pt>
              </c:strCache>
            </c:strRef>
          </c:tx>
          <c:spPr>
            <a:solidFill>
              <a:srgbClr val="3C5A78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2025 actual</c:v>
                </c:pt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781</c:v>
                </c:pt>
                <c:pt idx="1">
                  <c:v>935</c:v>
                </c:pt>
                <c:pt idx="2">
                  <c:v>1060</c:v>
                </c:pt>
                <c:pt idx="3">
                  <c:v>1150</c:v>
                </c:pt>
              </c:numCache>
            </c:numRef>
          </c:val>
        </c:ser>
        <c:dLbls>
          <c:numFmt formatCode="$#,##0&quot;k&quot;" sourceLinked="0"/>
          <c:txPr>
            <a:bodyPr/>
            <a:lstStyle/>
            <a:p>
              <a:pPr>
                <a:defRPr sz="1100" b="1">
                  <a:solidFill>
                    <a:srgbClr val="1F2429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7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E3E6EA"/>
            </a:solidFill>
          </a:ln>
        </c:spPr>
        <c:txPr>
          <a:bodyPr/>
          <a:lstStyle/>
          <a:p>
            <a:pPr>
              <a:defRPr sz="1200">
                <a:solidFill>
                  <a:srgbClr val="1F2429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3E6EA"/>
              </a:solidFill>
            </a:ln>
          </c:spPr>
        </c:majorGridlines>
        <c:numFmt formatCode="$#,##0&quot;k&quot;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>
                <a:solidFill>
                  <a:srgbClr val="6B7280"/>
                </a:solidFill>
              </a:defRPr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200"/>
          </a:pPr>
        </a:p>
      </c:txPr>
    </c:legend>
    <c:dispBlanksAs val="gap"/>
  </c:chart>
  <c:txPr>
    <a:bodyPr/>
    <a:lstStyle/>
    <a:p>
      <a:pPr>
        <a:defRPr sz="1200">
          <a:solidFill>
            <a:srgbClr val="4B5563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with the one sentence: we are asking for $185,000 to add a second bay and a CNC plasma table, because last year we turned away $142,000 of quoted work for lack of capacity.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Everything else in the deck supports this slide. If there is only time for one, this is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Lenders want to know the business is stable and the owners are the operators. Point out the repeat rate; it is the best evidence of character we have that isn't a credit score.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years of growth with the same footprint is the point. The $142,000 figure is from the quote log: jobs we quoted, won on price, and then lost on lead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this concrete. The lender does not need to know how plasma works; they need to see that the money buys hours back and lets us take the work we already win.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line maps to a quote in the appendix. Contingency is there so we never come back for more.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Say out loud that the grey bars are what happens if we do nothing: flat, because we are full. The blue bars are built from two numbers we can show in the quote log, not from a market-size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slide the loan officer will photograph. Walk the rows slowly. The stress row is the one that earns trust.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five Cs, minus conditions, which is the market slide we skipped on purpose: our demand evidence is the quote log, not a forecast.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Name the risks before they do. Each mitigation is something already in motion, not a promise.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End on the ask and the package. Offer the site visit; shops that are proud of the floor get believed.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42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3" name="Picture 2" descr="shop-weld.png"/>
          <p:cNvPicPr>
            <a:picLocks noChangeAspect="1"/>
          </p:cNvPicPr>
          <p:nvPr/>
        </p:nvPicPr>
        <p:blipFill>
          <a:blip r:embed="rId2"/>
          <a:srcRect l="27366" r="27366"/>
          <a:stretch>
            <a:fillRect/>
          </a:stretch>
        </p:blipFill>
        <p:spPr>
          <a:xfrm>
            <a:off x="6629400" y="0"/>
            <a:ext cx="55622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141732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E8632B"/>
                </a:solidFill>
                <a:latin typeface="Arial"/>
              </a:rPr>
              <a:t>LOAN REQUEST  ·  LENDER MEETING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874519"/>
            <a:ext cx="566928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4600" b="1" i="0">
                <a:solidFill>
                  <a:srgbClr val="FFFFFF"/>
                </a:solidFill>
                <a:latin typeface="Arial"/>
              </a:rPr>
              <a:t>Tollgate Metalworks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246120"/>
            <a:ext cx="566928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0" i="0">
                <a:solidFill>
                  <a:srgbClr val="D5DAE1"/>
                </a:solidFill>
                <a:latin typeface="Calibri"/>
              </a:rPr>
              <a:t>A second bay and a CNC plasma table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160520"/>
            <a:ext cx="5669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Calibri"/>
              </a:rPr>
              <a:t>$185,000</a:t>
            </a:r>
            <a:r>
              <a:rPr sz="1600" b="0" i="0">
                <a:solidFill>
                  <a:srgbClr val="D5DAE1"/>
                </a:solidFill>
                <a:latin typeface="Calibri"/>
              </a:rPr>
              <a:t>  SBA 7(a) term loan  ·  10 years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5669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A7B0BC"/>
                </a:solidFill>
                <a:latin typeface="Calibri"/>
              </a:rPr>
              <a:t>Example business (fictional)  ·  sample deck prepared by Acrid Team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F2429"/>
                </a:solidFill>
                <a:latin typeface="Arial"/>
              </a:rPr>
              <a:t>The ask, on one slide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508760"/>
            <a:ext cx="512064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200" b="1" i="0">
                <a:solidFill>
                  <a:srgbClr val="E8632B"/>
                </a:solidFill>
                <a:latin typeface="Arial"/>
              </a:rPr>
              <a:t>$185,000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743200"/>
            <a:ext cx="493776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 i="0">
                <a:solidFill>
                  <a:srgbClr val="1F2429"/>
                </a:solidFill>
                <a:latin typeface="Calibri"/>
              </a:rPr>
              <a:t>SBA 7(a) term loan, 10 years</a:t>
            </a:r>
          </a:p>
          <a:p>
            <a:pPr algn="l">
              <a:spcAft>
                <a:spcPts val="600"/>
              </a:spcAft>
            </a:pPr>
            <a:r>
              <a:rPr sz="1500" b="0" i="0">
                <a:solidFill>
                  <a:srgbClr val="6B7280"/>
                </a:solidFill>
                <a:latin typeface="Calibri"/>
              </a:rPr>
              <a:t>Owner injection: $25,000 (12% of the $210,000 project)</a:t>
            </a:r>
          </a:p>
          <a:p>
            <a:pPr algn="l">
              <a:spcAft>
                <a:spcPts val="600"/>
              </a:spcAft>
            </a:pPr>
            <a:r>
              <a:rPr sz="1500" b="0" i="0">
                <a:solidFill>
                  <a:srgbClr val="6B7280"/>
                </a:solidFill>
                <a:latin typeface="Calibri"/>
              </a:rPr>
              <a:t>Collateral: the equipment it buys, existing equipment, and both owners' guarantees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343400"/>
            <a:ext cx="4937760" cy="1645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1F2429"/>
                </a:solidFill>
                <a:latin typeface="Calibri"/>
              </a:rPr>
              <a:t>Why now: </a:t>
            </a:r>
            <a:r>
              <a:rPr sz="1500" b="0" i="0">
                <a:solidFill>
                  <a:srgbClr val="1F2429"/>
                </a:solidFill>
                <a:latin typeface="Calibri"/>
              </a:rPr>
              <a:t>we declined $142,000 of quoted work in 2025 because one bay and hand cutting could not get to it. The second bay and the table remove both limits.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26480" y="1508760"/>
            <a:ext cx="5486400" cy="1417320"/>
          </a:xfrm>
          <a:prstGeom prst="roundRect">
            <a:avLst>
              <a:gd name="adj" fmla="val 6000"/>
            </a:avLst>
          </a:prstGeom>
          <a:solidFill>
            <a:srgbClr val="F4F5F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6355080" y="1636776"/>
            <a:ext cx="5029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3C5A78"/>
                </a:solidFill>
                <a:latin typeface="Arial"/>
              </a:rPr>
              <a:t>What it buys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55080" y="1965960"/>
            <a:ext cx="50749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 i="0">
                <a:solidFill>
                  <a:srgbClr val="1F2429"/>
                </a:solidFill>
                <a:latin typeface="Calibri"/>
              </a:rPr>
              <a:t>A 5x10 CNC plasma table, a second bay with its own door and a 2-ton crane. Cutting that takes a welder hours takes the table minutes, and a trailer in one bay no longer stops stair work in the other.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0" y="3081528"/>
            <a:ext cx="5486400" cy="1417320"/>
          </a:xfrm>
          <a:prstGeom prst="roundRect">
            <a:avLst>
              <a:gd name="adj" fmla="val 6000"/>
            </a:avLst>
          </a:prstGeom>
          <a:solidFill>
            <a:srgbClr val="F4F5F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6355080" y="3209544"/>
            <a:ext cx="5029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3C5A78"/>
                </a:solidFill>
                <a:latin typeface="Arial"/>
              </a:rPr>
              <a:t>What it returns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55080" y="3538728"/>
            <a:ext cx="50749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 i="0">
                <a:solidFill>
                  <a:srgbClr val="1F2429"/>
                </a:solidFill>
                <a:latin typeface="Calibri"/>
              </a:rPr>
              <a:t>Projected 2026 revenue of $935,000 (+$154,000), from 60% of the work declined last year plus faster turns on existing jobs. No price increases assumed.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26480" y="4654296"/>
            <a:ext cx="5486400" cy="1417320"/>
          </a:xfrm>
          <a:prstGeom prst="roundRect">
            <a:avLst>
              <a:gd name="adj" fmla="val 6000"/>
            </a:avLst>
          </a:prstGeom>
          <a:solidFill>
            <a:srgbClr val="F4F5F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355080" y="4782312"/>
            <a:ext cx="5029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3C5A78"/>
                </a:solidFill>
                <a:latin typeface="Arial"/>
              </a:rPr>
              <a:t>How it is repaid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55080" y="5111496"/>
            <a:ext cx="50749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 i="0">
                <a:solidFill>
                  <a:srgbClr val="1F2429"/>
                </a:solidFill>
                <a:latin typeface="Calibri"/>
              </a:rPr>
              <a:t>From operating cash flow. The new payment is covered 1.9x in year one and 1.3x if revenue falls 15%. Break-even with the payment is about 83% of 2025 revenue.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Calibri"/>
              </a:rPr>
              <a:t>Tollgate Metalworks  ·  example business (fictional)  ·  loan request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0" y="641908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7280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F2429"/>
                </a:solidFill>
                <a:latin typeface="Arial"/>
              </a:rPr>
              <a:t>Eleven years of steel, seven people, one bay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46304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1" i="0">
                <a:solidFill>
                  <a:srgbClr val="E8632B"/>
                </a:solidFill>
                <a:latin typeface="Arial"/>
              </a:rPr>
              <a:t>2015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11680" y="1508760"/>
            <a:ext cx="40233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 i="0">
                <a:solidFill>
                  <a:srgbClr val="1F2429"/>
                </a:solidFill>
                <a:latin typeface="Calibri"/>
              </a:rPr>
              <a:t>Founded by two partners. Still owner-operated, both on the floor every day.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51460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1" i="0">
                <a:solidFill>
                  <a:srgbClr val="E8632B"/>
                </a:solidFill>
                <a:latin typeface="Arial"/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11680" y="2560320"/>
            <a:ext cx="40233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 i="0">
                <a:solidFill>
                  <a:srgbClr val="1F2429"/>
                </a:solidFill>
                <a:latin typeface="Calibri"/>
              </a:rPr>
              <a:t>Employees, four of them certified welders. One office manager, one apprentice.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56616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1" i="0">
                <a:solidFill>
                  <a:srgbClr val="E8632B"/>
                </a:solidFill>
                <a:latin typeface="Arial"/>
              </a:rPr>
              <a:t>3,200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11680" y="3611879"/>
            <a:ext cx="40233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 i="0">
                <a:solidFill>
                  <a:srgbClr val="1F2429"/>
                </a:solidFill>
                <a:latin typeface="Calibri"/>
              </a:rPr>
              <a:t>Square feet of shop. One bay, one 12-foot door, one hand plasma cutter.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617720"/>
            <a:ext cx="1371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1" i="0">
                <a:solidFill>
                  <a:srgbClr val="E8632B"/>
                </a:solidFill>
                <a:latin typeface="Arial"/>
              </a:rPr>
              <a:t>38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11680" y="4663440"/>
            <a:ext cx="40233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 i="0">
                <a:solidFill>
                  <a:srgbClr val="1F2429"/>
                </a:solidFill>
                <a:latin typeface="Calibri"/>
              </a:rPr>
              <a:t>Active accounts. 61% of 2025 revenue came from customers who had bought before.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5669280"/>
            <a:ext cx="5486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0" i="0">
                <a:solidFill>
                  <a:srgbClr val="6B7280"/>
                </a:solidFill>
                <a:latin typeface="Calibri"/>
              </a:rPr>
              <a:t>What we make: structural steel for residential builders, custom stairs and railings, trailer and farm-equipment repair, light commercial fit-out.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0" y="1417320"/>
            <a:ext cx="5257800" cy="4709160"/>
          </a:xfrm>
          <a:prstGeom prst="roundRect">
            <a:avLst>
              <a:gd name="adj" fmla="val 6000"/>
            </a:avLst>
          </a:prstGeom>
          <a:solidFill>
            <a:srgbClr val="F4F5F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675120" y="1600200"/>
            <a:ext cx="4754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F2429"/>
                </a:solidFill>
                <a:latin typeface="Arial"/>
              </a:rPr>
              <a:t>2025 revenue by customer type</a:t>
            </a:r>
          </a:p>
        </p:txBody>
      </p:sp>
      <p:graphicFrame>
        <p:nvGraphicFramePr>
          <p:cNvPr id="14" name="Chart 13"/>
          <p:cNvGraphicFramePr>
            <a:graphicFrameLocks noGrp="1"/>
          </p:cNvGraphicFramePr>
          <p:nvPr/>
        </p:nvGraphicFramePr>
        <p:xfrm>
          <a:off x="6537960" y="1965960"/>
          <a:ext cx="502920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4864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Calibri"/>
              </a:rPr>
              <a:t>Tollgate Metalworks  ·  example business (fictional)  ·  loan request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0" y="641908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7280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F2429"/>
                </a:solidFill>
                <a:latin typeface="Arial"/>
              </a:rPr>
              <a:t>Three years of growth, same four walls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417320"/>
            <a:ext cx="6949440" cy="4709160"/>
          </a:xfrm>
          <a:prstGeom prst="roundRect">
            <a:avLst>
              <a:gd name="adj" fmla="val 6000"/>
            </a:avLst>
          </a:prstGeom>
          <a:solidFill>
            <a:srgbClr val="F4F5F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F2429"/>
                </a:solidFill>
                <a:latin typeface="Arial"/>
              </a:rPr>
              <a:t>Revenue, filed returns ($ thousands)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685800" y="1965960"/>
          <a:ext cx="667512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63840" y="1463040"/>
            <a:ext cx="38404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 i="0">
                <a:solidFill>
                  <a:srgbClr val="1F2429"/>
                </a:solidFill>
                <a:latin typeface="Arial"/>
              </a:rPr>
              <a:t>38%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0" y="2121408"/>
            <a:ext cx="3749039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 i="0">
                <a:solidFill>
                  <a:srgbClr val="6B7280"/>
                </a:solidFill>
                <a:latin typeface="Calibri"/>
              </a:rPr>
              <a:t>gross margin, steady three years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0" y="2971800"/>
            <a:ext cx="38404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 i="0">
                <a:solidFill>
                  <a:srgbClr val="1F2429"/>
                </a:solidFill>
                <a:latin typeface="Arial"/>
              </a:rPr>
              <a:t>10.2%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3840" y="3630168"/>
            <a:ext cx="3749039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 i="0">
                <a:solidFill>
                  <a:srgbClr val="6B7280"/>
                </a:solidFill>
                <a:latin typeface="Calibri"/>
              </a:rPr>
              <a:t>net margin in 2025 ($79,700 net income)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63840" y="4480560"/>
            <a:ext cx="38404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 i="0">
                <a:solidFill>
                  <a:srgbClr val="E8632B"/>
                </a:solidFill>
                <a:latin typeface="Arial"/>
              </a:rPr>
              <a:t>$142,000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63840" y="5138928"/>
            <a:ext cx="3749039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 i="0">
                <a:solidFill>
                  <a:srgbClr val="6B7280"/>
                </a:solidFill>
                <a:latin typeface="Calibri"/>
              </a:rPr>
              <a:t>of quoted work declined in 2025 for lack of capacity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63840" y="5989320"/>
            <a:ext cx="374903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1">
                <a:solidFill>
                  <a:srgbClr val="6B7280"/>
                </a:solidFill>
                <a:latin typeface="Calibri"/>
              </a:rPr>
              <a:t>Figures from filed returns and the YTD P&amp;L, attached.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Calibri"/>
              </a:rPr>
              <a:t>Tollgate Metalworks  ·  example business (fictional)  ·  loan request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0" y="641908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7280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F2429"/>
                </a:solidFill>
                <a:latin typeface="Arial"/>
              </a:rPr>
              <a:t>The bottleneck is cutting, and the bay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490472"/>
            <a:ext cx="384048" cy="384048"/>
          </a:xfrm>
          <a:prstGeom prst="roundRect">
            <a:avLst>
              <a:gd name="adj" fmla="val 20000"/>
            </a:avLst>
          </a:prstGeom>
          <a:solidFill>
            <a:srgbClr val="E8632B"/>
          </a:solidFill>
          <a:ln>
            <a:noFill/>
          </a:ln>
          <a:effectLst/>
        </p:spPr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1463040"/>
            <a:ext cx="4937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F2429"/>
                </a:solidFill>
                <a:latin typeface="Arial"/>
              </a:rPr>
              <a:t>Hand plasma and a grinder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1847088"/>
            <a:ext cx="493776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1F2429"/>
                </a:solidFill>
                <a:latin typeface="Calibri"/>
              </a:rPr>
              <a:t>About 11 hours a week of a certified welder's time goes to cutting plate and cleaning edges. The CNC table cuts a full 4x8 sheet of parts in 12 minutes, to within 1/32", with no grinding.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3026664"/>
            <a:ext cx="384048" cy="384048"/>
          </a:xfrm>
          <a:prstGeom prst="roundRect">
            <a:avLst>
              <a:gd name="adj" fmla="val 20000"/>
            </a:avLst>
          </a:prstGeom>
          <a:solidFill>
            <a:srgbClr val="E8632B"/>
          </a:solidFill>
          <a:ln>
            <a:noFill/>
          </a:ln>
          <a:effectLst/>
        </p:spPr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2999232"/>
            <a:ext cx="4937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F2429"/>
                </a:solidFill>
                <a:latin typeface="Arial"/>
              </a:rPr>
              <a:t>Six-week lead time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3383280"/>
            <a:ext cx="493776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1F2429"/>
                </a:solidFill>
                <a:latin typeface="Calibri"/>
              </a:rPr>
              <a:t>Larger shops quote two to three. Builders schedule around us when they can and go elsewhere when they can't; that is where the $142,000 went.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562856"/>
            <a:ext cx="384048" cy="384048"/>
          </a:xfrm>
          <a:prstGeom prst="roundRect">
            <a:avLst>
              <a:gd name="adj" fmla="val 20000"/>
            </a:avLst>
          </a:prstGeom>
          <a:solidFill>
            <a:srgbClr val="E8632B"/>
          </a:solidFill>
          <a:ln>
            <a:noFill/>
          </a:ln>
          <a:effectLst/>
        </p:spPr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4535424"/>
            <a:ext cx="4937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F2429"/>
                </a:solidFill>
                <a:latin typeface="Arial"/>
              </a:rPr>
              <a:t>One bay, one door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4919472"/>
            <a:ext cx="493776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1F2429"/>
                </a:solidFill>
                <a:latin typeface="Calibri"/>
              </a:rPr>
              <a:t>When a trailer or a piece of farm equipment is in for repair, stair and railing fabrication stops. A second bay separates repair from fabrication.</a:t>
            </a:r>
          </a:p>
        </p:txBody>
      </p:sp>
      <p:pic>
        <p:nvPicPr>
          <p:cNvPr id="12" name="Picture 11" descr="cnc-plasma.png"/>
          <p:cNvPicPr>
            <a:picLocks noChangeAspect="1"/>
          </p:cNvPicPr>
          <p:nvPr/>
        </p:nvPicPr>
        <p:blipFill>
          <a:blip r:embed="rId2"/>
          <a:srcRect l="14733" r="14733"/>
          <a:stretch>
            <a:fillRect/>
          </a:stretch>
        </p:blipFill>
        <p:spPr>
          <a:xfrm>
            <a:off x="6400800" y="1417320"/>
            <a:ext cx="5257800" cy="41605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400800" y="5669280"/>
            <a:ext cx="5257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6B7280"/>
                </a:solidFill>
                <a:latin typeface="Calibri"/>
              </a:rPr>
              <a:t>The table in the vendor quote: 5x10 water table, torch height control, nesting software. Training for three staff is in the price.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Calibri"/>
              </a:rPr>
              <a:t>Tollgate Metalworks  ·  example business (fictional)  ·  loan request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72800" y="641908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7280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F2429"/>
                </a:solidFill>
                <a:latin typeface="Arial"/>
              </a:rPr>
              <a:t>Use of funds: $210,000, itemized from vendor quotes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48640" y="1463040"/>
          <a:ext cx="7589520" cy="36576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206240"/>
                <a:gridCol w="2194560"/>
                <a:gridCol w="1188720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Item</a:t>
                      </a:r>
                    </a:p>
                  </a:txBody>
                  <a:tcPr marL="109728" marR="109728" marT="45720" marB="45720" anchor="ctr">
                    <a:solidFill>
                      <a:srgbClr val="1F2429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Source</a:t>
                      </a:r>
                    </a:p>
                  </a:txBody>
                  <a:tcPr marL="109728" marR="109728" marT="45720" marB="45720" anchor="ctr">
                    <a:solidFill>
                      <a:srgbClr val="1F2429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Amount</a:t>
                      </a:r>
                    </a:p>
                  </a:txBody>
                  <a:tcPr marL="109728" marR="109728" marT="45720" marB="45720" anchor="ctr">
                    <a:solidFill>
                      <a:srgbClr val="1F2429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CNC plasma table, 5x10, software, install, training</a:t>
                      </a:r>
                    </a:p>
                  </a:txBody>
                  <a:tcPr marL="109728" marR="109728" marT="45720" marB="45720" anchor="ctr">
                    <a:solidFill>
                      <a:srgbClr val="FFFFFF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Vendor quote A (attached)</a:t>
                      </a:r>
                    </a:p>
                  </a:txBody>
                  <a:tcPr marL="109728" marR="109728" marT="45720" marB="45720" anchor="ctr">
                    <a:solidFill>
                      <a:srgbClr val="FFFFFF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$74,000</a:t>
                      </a:r>
                    </a:p>
                  </a:txBody>
                  <a:tcPr marL="109728" marR="109728" marT="45720" marB="45720" anchor="ctr">
                    <a:solidFill>
                      <a:srgbClr val="FFFFFF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Second bay build-out: slab, 14' door, 3-phase power</a:t>
                      </a:r>
                    </a:p>
                  </a:txBody>
                  <a:tcPr marL="109728" marR="109728" marT="45720" marB="45720" anchor="ctr">
                    <a:solidFill>
                      <a:srgbClr val="F4F5F7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Contractor quote (attached)</a:t>
                      </a:r>
                    </a:p>
                  </a:txBody>
                  <a:tcPr marL="109728" marR="109728" marT="45720" marB="45720" anchor="ctr">
                    <a:solidFill>
                      <a:srgbClr val="F4F5F7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$58,000</a:t>
                      </a:r>
                    </a:p>
                  </a:txBody>
                  <a:tcPr marL="109728" marR="109728" marT="45720" marB="45720" anchor="ctr">
                    <a:solidFill>
                      <a:srgbClr val="F4F5F7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2-ton bridge crane, installed</a:t>
                      </a:r>
                    </a:p>
                  </a:txBody>
                  <a:tcPr marL="109728" marR="109728" marT="45720" marB="45720" anchor="ctr">
                    <a:solidFill>
                      <a:srgbClr val="FFFFFF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Vendor quote B (attached)</a:t>
                      </a:r>
                    </a:p>
                  </a:txBody>
                  <a:tcPr marL="109728" marR="109728" marT="45720" marB="45720" anchor="ctr">
                    <a:solidFill>
                      <a:srgbClr val="FFFFFF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$26,000</a:t>
                      </a:r>
                    </a:p>
                  </a:txBody>
                  <a:tcPr marL="109728" marR="109728" marT="45720" marB="45720" anchor="ctr">
                    <a:solidFill>
                      <a:srgbClr val="FFFFFF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Welding positioner + two MIG machines</a:t>
                      </a:r>
                    </a:p>
                  </a:txBody>
                  <a:tcPr marL="109728" marR="109728" marT="45720" marB="45720" anchor="ctr">
                    <a:solidFill>
                      <a:srgbClr val="F4F5F7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Vendor quote C (attached)</a:t>
                      </a:r>
                    </a:p>
                  </a:txBody>
                  <a:tcPr marL="109728" marR="109728" marT="45720" marB="45720" anchor="ctr">
                    <a:solidFill>
                      <a:srgbClr val="F4F5F7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$18,000</a:t>
                      </a:r>
                    </a:p>
                  </a:txBody>
                  <a:tcPr marL="109728" marR="109728" marT="45720" marB="45720" anchor="ctr">
                    <a:solidFill>
                      <a:srgbClr val="F4F5F7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Working capital, first 90 days (consumables, hire)</a:t>
                      </a:r>
                    </a:p>
                  </a:txBody>
                  <a:tcPr marL="109728" marR="109728" marT="45720" marB="45720" anchor="ctr">
                    <a:solidFill>
                      <a:srgbClr val="FFFFFF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Owner estimate</a:t>
                      </a:r>
                    </a:p>
                  </a:txBody>
                  <a:tcPr marL="109728" marR="109728" marT="45720" marB="45720" anchor="ctr">
                    <a:solidFill>
                      <a:srgbClr val="FFFFFF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$20,000</a:t>
                      </a:r>
                    </a:p>
                  </a:txBody>
                  <a:tcPr marL="109728" marR="109728" marT="45720" marB="45720" anchor="ctr">
                    <a:solidFill>
                      <a:srgbClr val="FFFFFF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Contingency (about 7%)</a:t>
                      </a:r>
                    </a:p>
                  </a:txBody>
                  <a:tcPr marL="109728" marR="109728" marT="45720" marB="45720" anchor="ctr">
                    <a:solidFill>
                      <a:srgbClr val="F4F5F7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109728" marR="109728" marT="45720" marB="45720" anchor="ctr">
                    <a:solidFill>
                      <a:srgbClr val="F4F5F7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$14,000</a:t>
                      </a:r>
                    </a:p>
                  </a:txBody>
                  <a:tcPr marL="109728" marR="109728" marT="45720" marB="45720" anchor="ctr">
                    <a:solidFill>
                      <a:srgbClr val="F4F5F7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F2429"/>
                          </a:solidFill>
                          <a:latin typeface="Calibri"/>
                        </a:rPr>
                        <a:t>Total project</a:t>
                      </a:r>
                    </a:p>
                  </a:txBody>
                  <a:tcPr marL="109728" marR="109728" marT="45720" marB="45720" anchor="ctr">
                    <a:solidFill>
                      <a:srgbClr val="FDE7DC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1F2429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109728" marR="109728" marT="45720" marB="45720" anchor="ctr">
                    <a:solidFill>
                      <a:srgbClr val="FDE7DC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>
                          <a:solidFill>
                            <a:srgbClr val="1F2429"/>
                          </a:solidFill>
                          <a:latin typeface="Calibri"/>
                        </a:rPr>
                        <a:t>$210,000</a:t>
                      </a:r>
                    </a:p>
                  </a:txBody>
                  <a:tcPr marL="109728" marR="109728" marT="45720" marB="45720" anchor="ctr">
                    <a:solidFill>
                      <a:srgbClr val="FDE7DC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8503920" y="1463040"/>
            <a:ext cx="3154680" cy="2103120"/>
          </a:xfrm>
          <a:prstGeom prst="roundRect">
            <a:avLst>
              <a:gd name="adj" fmla="val 6000"/>
            </a:avLst>
          </a:prstGeom>
          <a:solidFill>
            <a:srgbClr val="1F242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732520" y="1645920"/>
            <a:ext cx="2743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A7B0BC"/>
                </a:solidFill>
                <a:latin typeface="Arial"/>
              </a:rPr>
              <a:t>Funded by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32520" y="2011680"/>
            <a:ext cx="27432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Arial"/>
              </a:rPr>
              <a:t>$185,000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32520" y="2560320"/>
            <a:ext cx="2743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D5DAE1"/>
                </a:solidFill>
                <a:latin typeface="Calibri"/>
              </a:rPr>
              <a:t>SBA 7(a) loan  ·  88%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32520" y="2971800"/>
            <a:ext cx="27432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E8632B"/>
                </a:solidFill>
                <a:latin typeface="Calibri"/>
              </a:rPr>
              <a:t>$25,000</a:t>
            </a:r>
            <a:r>
              <a:rPr sz="1300" b="0" i="0">
                <a:solidFill>
                  <a:srgbClr val="D5DAE1"/>
                </a:solidFill>
                <a:latin typeface="Calibri"/>
              </a:rPr>
              <a:t>  owner cash  ·  12%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503920" y="3749039"/>
            <a:ext cx="3154680" cy="2377440"/>
          </a:xfrm>
          <a:prstGeom prst="roundRect">
            <a:avLst>
              <a:gd name="adj" fmla="val 6000"/>
            </a:avLst>
          </a:prstGeom>
          <a:solidFill>
            <a:srgbClr val="F4F5F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732520" y="3931920"/>
            <a:ext cx="2743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3C5A78"/>
                </a:solidFill>
                <a:latin typeface="Arial"/>
              </a:rPr>
              <a:t>Timeline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32520" y="4297680"/>
            <a:ext cx="278892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1" i="0">
                <a:solidFill>
                  <a:srgbClr val="1F2429"/>
                </a:solidFill>
                <a:latin typeface="Calibri"/>
              </a:rPr>
              <a:t>Close by December</a:t>
            </a:r>
          </a:p>
          <a:p>
            <a:pPr algn="l">
              <a:spcAft>
                <a:spcPts val="400"/>
              </a:spcAft>
            </a:pPr>
            <a:r>
              <a:rPr sz="1200" b="0" i="0">
                <a:solidFill>
                  <a:srgbClr val="6B7280"/>
                </a:solidFill>
                <a:latin typeface="Calibri"/>
              </a:rPr>
              <a:t>Table lead time 8 weeks; build-out 10 weeks, run in parallel</a:t>
            </a:r>
          </a:p>
          <a:p>
            <a:pPr algn="l">
              <a:spcAft>
                <a:spcPts val="400"/>
              </a:spcAft>
            </a:pPr>
            <a:r>
              <a:rPr sz="1250" b="1" i="0">
                <a:solidFill>
                  <a:srgbClr val="1F2429"/>
                </a:solidFill>
                <a:latin typeface="Calibri"/>
              </a:rPr>
              <a:t>Second bay cutting parts in Q1</a:t>
            </a:r>
          </a:p>
          <a:p>
            <a:pPr algn="l">
              <a:spcAft>
                <a:spcPts val="400"/>
              </a:spcAft>
            </a:pPr>
            <a:r>
              <a:rPr sz="1200" b="0" i="0">
                <a:solidFill>
                  <a:srgbClr val="6B7280"/>
                </a:solidFill>
                <a:latin typeface="Calibri"/>
              </a:rPr>
              <a:t>Second welder hired month 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Calibri"/>
              </a:rPr>
              <a:t>Tollgate Metalworks  ·  example business (fictional)  ·  loan request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0" y="641908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7280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F2429"/>
                </a:solidFill>
                <a:latin typeface="Arial"/>
              </a:rPr>
              <a:t>Projections: the conservative case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417320"/>
            <a:ext cx="6949440" cy="4709160"/>
          </a:xfrm>
          <a:prstGeom prst="roundRect">
            <a:avLst>
              <a:gd name="adj" fmla="val 6000"/>
            </a:avLst>
          </a:prstGeom>
          <a:solidFill>
            <a:srgbClr val="F4F5F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6217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F2429"/>
                </a:solidFill>
                <a:latin typeface="Arial"/>
              </a:rPr>
              <a:t>Revenue with and without the project ($ thousands)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685800" y="1965960"/>
          <a:ext cx="667512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63840" y="1463040"/>
            <a:ext cx="3840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1F2429"/>
                </a:solidFill>
                <a:latin typeface="Arial"/>
              </a:rPr>
              <a:t>What the 2026 number assumes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0" y="1920240"/>
            <a:ext cx="14630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E8632B"/>
                </a:solidFill>
                <a:latin typeface="Arial"/>
              </a:rPr>
              <a:t>+$85,000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0" y="1938528"/>
            <a:ext cx="23774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F2429"/>
                </a:solidFill>
                <a:latin typeface="Calibri"/>
              </a:rPr>
              <a:t>60% of the work declined in 2025 comes back. Builders who asked once tend to ask again.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3840" y="2944368"/>
            <a:ext cx="14630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E8632B"/>
                </a:solidFill>
                <a:latin typeface="Arial"/>
              </a:rPr>
              <a:t>+$69,000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0" y="2962656"/>
            <a:ext cx="23774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F2429"/>
                </a:solidFill>
                <a:latin typeface="Calibri"/>
              </a:rPr>
              <a:t>Faster turnaround on existing accounts: 15% more jobs from the same customers.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63840" y="3968496"/>
            <a:ext cx="14630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E8632B"/>
                </a:solidFill>
                <a:latin typeface="Arial"/>
              </a:rPr>
              <a:t>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26880" y="3986783"/>
            <a:ext cx="23774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F2429"/>
                </a:solidFill>
                <a:latin typeface="Calibri"/>
              </a:rPr>
              <a:t>Price increases assumed. None.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63840" y="4992624"/>
            <a:ext cx="14630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E8632B"/>
                </a:solidFill>
                <a:latin typeface="Arial"/>
              </a:rPr>
              <a:t>+3 pts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26880" y="5010912"/>
            <a:ext cx="23774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F2429"/>
                </a:solidFill>
                <a:latin typeface="Calibri"/>
              </a:rPr>
              <a:t>Gross margin from 2027, as cutting labor drops. Not counted in 2026.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Calibri"/>
              </a:rPr>
              <a:t>Tollgate Metalworks  ·  example business (fictional)  ·  loan request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0" y="641908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7280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F2429"/>
                </a:solidFill>
                <a:latin typeface="Arial"/>
              </a:rPr>
              <a:t>Repayment: covered 1.9x in year one, 1.3x in a bad year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463040"/>
            <a:ext cx="3749039" cy="2240280"/>
          </a:xfrm>
          <a:prstGeom prst="roundRect">
            <a:avLst>
              <a:gd name="adj" fmla="val 6000"/>
            </a:avLst>
          </a:prstGeom>
          <a:solidFill>
            <a:srgbClr val="1F242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77240" y="1627632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A7B0BC"/>
                </a:solidFill>
                <a:latin typeface="Arial"/>
              </a:rPr>
              <a:t>Monthly payment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965960"/>
            <a:ext cx="32918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  <a:latin typeface="Arial"/>
              </a:rPr>
              <a:t>$2,445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651760"/>
            <a:ext cx="338328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D5DAE1"/>
                </a:solidFill>
                <a:latin typeface="Calibri"/>
              </a:rPr>
              <a:t>$185,000 over 10 years at an assumed 10.0%. Replace with the term-sheet rate; at 9.0% the payment is $2,343, at 11.0% it is $2,548.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3886200"/>
            <a:ext cx="3749039" cy="2240280"/>
          </a:xfrm>
          <a:prstGeom prst="roundRect">
            <a:avLst>
              <a:gd name="adj" fmla="val 6000"/>
            </a:avLst>
          </a:prstGeom>
          <a:solidFill>
            <a:srgbClr val="F4F5F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77240" y="4050791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3C5A78"/>
                </a:solidFill>
                <a:latin typeface="Arial"/>
              </a:rPr>
              <a:t>Break-even with the new payment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4389120"/>
            <a:ext cx="32918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F2429"/>
                </a:solidFill>
                <a:latin typeface="Arial"/>
              </a:rPr>
              <a:t>$650,000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029200"/>
            <a:ext cx="338328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F2429"/>
                </a:solidFill>
                <a:latin typeface="Calibri"/>
              </a:rPr>
              <a:t>About 83% of 2025 revenue covers every fixed cost, owner pay and all debt service, before any margin gain from the table.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663440" y="1463040"/>
          <a:ext cx="6995160" cy="256032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880360"/>
                <a:gridCol w="1920240"/>
                <a:gridCol w="1280160"/>
                <a:gridCol w="914400"/>
              </a:tblGrid>
              <a:tr h="512064"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Year</a:t>
                      </a:r>
                    </a:p>
                  </a:txBody>
                  <a:tcPr marL="109728" marR="109728" marT="45720" marB="45720" anchor="ctr">
                    <a:solidFill>
                      <a:srgbClr val="1F2429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Cash available for debt service</a:t>
                      </a:r>
                    </a:p>
                  </a:txBody>
                  <a:tcPr marL="109728" marR="109728" marT="45720" marB="45720" anchor="ctr">
                    <a:solidFill>
                      <a:srgbClr val="1F2429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Total debt service</a:t>
                      </a:r>
                    </a:p>
                  </a:txBody>
                  <a:tcPr marL="109728" marR="109728" marT="45720" marB="45720" anchor="ctr">
                    <a:solidFill>
                      <a:srgbClr val="1F2429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Coverage</a:t>
                      </a:r>
                    </a:p>
                  </a:txBody>
                  <a:tcPr marL="109728" marR="109728" marT="45720" marB="45720" anchor="ctr">
                    <a:solidFill>
                      <a:srgbClr val="1F2429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2025 actual, as if the loan existed</a:t>
                      </a:r>
                    </a:p>
                  </a:txBody>
                  <a:tcPr marL="109728" marR="109728" marT="45720" marB="45720" anchor="ctr">
                    <a:solidFill>
                      <a:srgbClr val="FFFFFF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$58,000</a:t>
                      </a:r>
                    </a:p>
                  </a:txBody>
                  <a:tcPr marL="109728" marR="109728" marT="45720" marB="45720" anchor="ctr">
                    <a:solidFill>
                      <a:srgbClr val="FFFFFF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$36,540</a:t>
                      </a:r>
                    </a:p>
                  </a:txBody>
                  <a:tcPr marL="109728" marR="109728" marT="45720" marB="45720" anchor="ctr">
                    <a:solidFill>
                      <a:srgbClr val="FFFFFF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1.59x</a:t>
                      </a:r>
                    </a:p>
                  </a:txBody>
                  <a:tcPr marL="109728" marR="109728" marT="45720" marB="45720" anchor="ctr">
                    <a:solidFill>
                      <a:srgbClr val="FFFFFF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2026 projected</a:t>
                      </a:r>
                    </a:p>
                  </a:txBody>
                  <a:tcPr marL="109728" marR="109728" marT="45720" marB="45720" anchor="ctr">
                    <a:solidFill>
                      <a:srgbClr val="F4F5F7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$71,000</a:t>
                      </a:r>
                    </a:p>
                  </a:txBody>
                  <a:tcPr marL="109728" marR="109728" marT="45720" marB="45720" anchor="ctr">
                    <a:solidFill>
                      <a:srgbClr val="F4F5F7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$36,540</a:t>
                      </a:r>
                    </a:p>
                  </a:txBody>
                  <a:tcPr marL="109728" marR="109728" marT="45720" marB="45720" anchor="ctr">
                    <a:solidFill>
                      <a:srgbClr val="F4F5F7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1.94x</a:t>
                      </a:r>
                    </a:p>
                  </a:txBody>
                  <a:tcPr marL="109728" marR="109728" marT="45720" marB="45720" anchor="ctr">
                    <a:solidFill>
                      <a:srgbClr val="F4F5F7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2027 projected</a:t>
                      </a:r>
                    </a:p>
                  </a:txBody>
                  <a:tcPr marL="109728" marR="109728" marT="45720" marB="45720" anchor="ctr">
                    <a:solidFill>
                      <a:srgbClr val="FFFFFF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$84,000</a:t>
                      </a:r>
                    </a:p>
                  </a:txBody>
                  <a:tcPr marL="109728" marR="109728" marT="45720" marB="45720" anchor="ctr">
                    <a:solidFill>
                      <a:srgbClr val="FFFFFF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$36,540</a:t>
                      </a:r>
                    </a:p>
                  </a:txBody>
                  <a:tcPr marL="109728" marR="109728" marT="45720" marB="45720" anchor="ctr">
                    <a:solidFill>
                      <a:srgbClr val="FFFFFF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2.30x</a:t>
                      </a:r>
                    </a:p>
                  </a:txBody>
                  <a:tcPr marL="109728" marR="109728" marT="45720" marB="45720" anchor="ctr">
                    <a:solidFill>
                      <a:srgbClr val="FFFFFF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Stress: 2026 revenue down 15%</a:t>
                      </a:r>
                    </a:p>
                  </a:txBody>
                  <a:tcPr marL="109728" marR="109728" marT="45720" marB="45720" anchor="ctr">
                    <a:solidFill>
                      <a:srgbClr val="F4F5F7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$47,500</a:t>
                      </a:r>
                    </a:p>
                  </a:txBody>
                  <a:tcPr marL="109728" marR="109728" marT="45720" marB="45720" anchor="ctr">
                    <a:solidFill>
                      <a:srgbClr val="F4F5F7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$36,540</a:t>
                      </a:r>
                    </a:p>
                  </a:txBody>
                  <a:tcPr marL="109728" marR="109728" marT="45720" marB="45720" anchor="ctr">
                    <a:solidFill>
                      <a:srgbClr val="F4F5F7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1F2429"/>
                          </a:solidFill>
                          <a:latin typeface="Calibri"/>
                        </a:rPr>
                        <a:t>1.30x</a:t>
                      </a:r>
                    </a:p>
                  </a:txBody>
                  <a:tcPr marL="109728" marR="109728" marT="45720" marB="45720" anchor="ctr">
                    <a:solidFill>
                      <a:srgbClr val="F4F5F7"/>
                    </a:solidFill>
                    <a:lnL w="6350">
                      <a:solidFill>
                        <a:srgbClr val="E3E6EA"/>
                      </a:solidFill>
                    </a:lnL>
                    <a:lnR w="6350">
                      <a:solidFill>
                        <a:srgbClr val="E3E6EA"/>
                      </a:solidFill>
                    </a:lnR>
                    <a:lnT w="6350">
                      <a:solidFill>
                        <a:srgbClr val="E3E6EA"/>
                      </a:solidFill>
                    </a:lnT>
                    <a:lnB w="6350">
                      <a:solidFill>
                        <a:srgbClr val="E3E6EA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663440" y="4206240"/>
            <a:ext cx="6949440" cy="1920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 i="0">
                <a:solidFill>
                  <a:srgbClr val="1F2429"/>
                </a:solidFill>
                <a:latin typeface="Calibri"/>
              </a:rPr>
              <a:t>How the rows are built. </a:t>
            </a:r>
            <a:r>
              <a:rPr sz="1250" b="0" i="0">
                <a:solidFill>
                  <a:srgbClr val="1F2429"/>
                </a:solidFill>
                <a:latin typeface="Calibri"/>
              </a:rPr>
              <a:t>Cash available = net income + depreciation + interest, after owner salaries at their current level. Total debt service = the new payment ($29,340 a year) plus the existing truck loan ($7,200 a year, 2 years left). The stress row cuts 2026 revenue to $795,000 and holds costs flat; it does not assume we would cut anything, though we could.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3440" y="5806440"/>
            <a:ext cx="6949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E8632B"/>
                </a:solidFill>
                <a:latin typeface="Calibri"/>
              </a:rPr>
              <a:t>Most lenders want coverage above 1.25x. Every row clears it.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Calibri"/>
              </a:rPr>
              <a:t>Tollgate Metalworks  ·  example business (fictional)  ·  loan request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72800" y="641908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7280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F2429"/>
                </a:solidFill>
                <a:latin typeface="Arial"/>
              </a:rPr>
              <a:t>Collateral, capital, character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463040"/>
            <a:ext cx="3611880" cy="4663440"/>
          </a:xfrm>
          <a:prstGeom prst="roundRect">
            <a:avLst>
              <a:gd name="adj" fmla="val 6000"/>
            </a:avLst>
          </a:prstGeom>
          <a:solidFill>
            <a:srgbClr val="F4F5F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822959" y="1645920"/>
            <a:ext cx="3108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3C5A78"/>
                </a:solidFill>
                <a:latin typeface="Arial"/>
              </a:rPr>
              <a:t>Collateral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59" y="2240280"/>
            <a:ext cx="3108960" cy="2651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900"/>
              </a:spcAft>
            </a:pPr>
            <a:r>
              <a:rPr sz="1350" b="1" i="0">
                <a:solidFill>
                  <a:srgbClr val="E8632B"/>
                </a:solidFill>
                <a:latin typeface="Calibri"/>
              </a:rPr>
              <a:t>•  </a:t>
            </a:r>
            <a:r>
              <a:rPr sz="1350" b="0" i="0">
                <a:solidFill>
                  <a:srgbClr val="1F2429"/>
                </a:solidFill>
                <a:latin typeface="Calibri"/>
              </a:rPr>
              <a:t>Purchase-money lien on the CNC table and crane ($100,000 new)</a:t>
            </a:r>
          </a:p>
          <a:p>
            <a:pPr algn="l">
              <a:lnSpc>
                <a:spcPct val="108000"/>
              </a:lnSpc>
              <a:spcAft>
                <a:spcPts val="900"/>
              </a:spcAft>
            </a:pPr>
            <a:r>
              <a:rPr sz="1350" b="1" i="0">
                <a:solidFill>
                  <a:srgbClr val="E8632B"/>
                </a:solidFill>
                <a:latin typeface="Calibri"/>
              </a:rPr>
              <a:t>•  </a:t>
            </a:r>
            <a:r>
              <a:rPr sz="1350" b="0" i="0">
                <a:solidFill>
                  <a:srgbClr val="1F2429"/>
                </a:solidFill>
                <a:latin typeface="Calibri"/>
              </a:rPr>
              <a:t>Existing equipment, appraised at $96,000 (list attached)</a:t>
            </a:r>
          </a:p>
          <a:p>
            <a:pPr algn="l">
              <a:lnSpc>
                <a:spcPct val="108000"/>
              </a:lnSpc>
              <a:spcAft>
                <a:spcPts val="900"/>
              </a:spcAft>
            </a:pPr>
            <a:r>
              <a:rPr sz="1350" b="1" i="0">
                <a:solidFill>
                  <a:srgbClr val="E8632B"/>
                </a:solidFill>
                <a:latin typeface="Calibri"/>
              </a:rPr>
              <a:t>•  </a:t>
            </a:r>
            <a:r>
              <a:rPr sz="1350" b="0" i="0">
                <a:solidFill>
                  <a:srgbClr val="1F2429"/>
                </a:solidFill>
                <a:latin typeface="Calibri"/>
              </a:rPr>
              <a:t>Accounts receivable, $61,000 average balance, 34 days</a:t>
            </a:r>
          </a:p>
          <a:p>
            <a:pPr algn="l">
              <a:lnSpc>
                <a:spcPct val="108000"/>
              </a:lnSpc>
              <a:spcAft>
                <a:spcPts val="900"/>
              </a:spcAft>
            </a:pPr>
            <a:r>
              <a:rPr sz="1350" b="1" i="0">
                <a:solidFill>
                  <a:srgbClr val="E8632B"/>
                </a:solidFill>
                <a:latin typeface="Calibri"/>
              </a:rPr>
              <a:t>•  </a:t>
            </a:r>
            <a:r>
              <a:rPr sz="1350" b="0" i="0">
                <a:solidFill>
                  <a:srgbClr val="1F2429"/>
                </a:solidFill>
                <a:latin typeface="Calibri"/>
              </a:rPr>
              <a:t>Personal guarantees from both owners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59" y="4846320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1" i="0">
                <a:solidFill>
                  <a:srgbClr val="E8632B"/>
                </a:solidFill>
                <a:latin typeface="Arial"/>
              </a:rPr>
              <a:t>$257,000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59" y="5440680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 i="0">
                <a:solidFill>
                  <a:srgbClr val="6B7280"/>
                </a:solidFill>
                <a:latin typeface="Calibri"/>
              </a:rPr>
              <a:t>pledged against a $185,000 loan: 1.4x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97679" y="1463040"/>
            <a:ext cx="3611880" cy="4663440"/>
          </a:xfrm>
          <a:prstGeom prst="roundRect">
            <a:avLst>
              <a:gd name="adj" fmla="val 6000"/>
            </a:avLst>
          </a:prstGeom>
          <a:solidFill>
            <a:srgbClr val="F4F5F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1999" y="1645920"/>
            <a:ext cx="3108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3C5A78"/>
                </a:solidFill>
                <a:latin typeface="Arial"/>
              </a:rPr>
              <a:t>Capital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1999" y="2240280"/>
            <a:ext cx="3108960" cy="2651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900"/>
              </a:spcAft>
            </a:pPr>
            <a:r>
              <a:rPr sz="1350" b="1" i="0">
                <a:solidFill>
                  <a:srgbClr val="E8632B"/>
                </a:solidFill>
                <a:latin typeface="Calibri"/>
              </a:rPr>
              <a:t>•  </a:t>
            </a:r>
            <a:r>
              <a:rPr sz="1350" b="0" i="0">
                <a:solidFill>
                  <a:srgbClr val="1F2429"/>
                </a:solidFill>
                <a:latin typeface="Calibri"/>
              </a:rPr>
              <a:t>$25,000 owner cash into the project</a:t>
            </a:r>
          </a:p>
          <a:p>
            <a:pPr algn="l">
              <a:lnSpc>
                <a:spcPct val="108000"/>
              </a:lnSpc>
              <a:spcAft>
                <a:spcPts val="900"/>
              </a:spcAft>
            </a:pPr>
            <a:r>
              <a:rPr sz="1350" b="1" i="0">
                <a:solidFill>
                  <a:srgbClr val="E8632B"/>
                </a:solidFill>
                <a:latin typeface="Calibri"/>
              </a:rPr>
              <a:t>•  </a:t>
            </a:r>
            <a:r>
              <a:rPr sz="1350" b="0" i="0">
                <a:solidFill>
                  <a:srgbClr val="1F2429"/>
                </a:solidFill>
                <a:latin typeface="Calibri"/>
              </a:rPr>
              <a:t>$112,000 retained in the business over three years</a:t>
            </a:r>
          </a:p>
          <a:p>
            <a:pPr algn="l">
              <a:lnSpc>
                <a:spcPct val="108000"/>
              </a:lnSpc>
              <a:spcAft>
                <a:spcPts val="900"/>
              </a:spcAft>
            </a:pPr>
            <a:r>
              <a:rPr sz="1350" b="1" i="0">
                <a:solidFill>
                  <a:srgbClr val="E8632B"/>
                </a:solidFill>
                <a:latin typeface="Calibri"/>
              </a:rPr>
              <a:t>•  </a:t>
            </a:r>
            <a:r>
              <a:rPr sz="1350" b="0" i="0">
                <a:solidFill>
                  <a:srgbClr val="1F2429"/>
                </a:solidFill>
                <a:latin typeface="Calibri"/>
              </a:rPr>
              <a:t>One truck loan outstanding, $18,400, paid as agreed since 2023</a:t>
            </a:r>
          </a:p>
          <a:p>
            <a:pPr algn="l">
              <a:lnSpc>
                <a:spcPct val="108000"/>
              </a:lnSpc>
              <a:spcAft>
                <a:spcPts val="900"/>
              </a:spcAft>
            </a:pPr>
            <a:r>
              <a:rPr sz="1350" b="1" i="0">
                <a:solidFill>
                  <a:srgbClr val="E8632B"/>
                </a:solidFill>
                <a:latin typeface="Calibri"/>
              </a:rPr>
              <a:t>•  </a:t>
            </a:r>
            <a:r>
              <a:rPr sz="1350" b="0" i="0">
                <a:solidFill>
                  <a:srgbClr val="1F2429"/>
                </a:solidFill>
                <a:latin typeface="Calibri"/>
              </a:rPr>
              <a:t>No other debt, no liens, no judgments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1999" y="4846320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1" i="0">
                <a:solidFill>
                  <a:srgbClr val="E8632B"/>
                </a:solidFill>
                <a:latin typeface="Arial"/>
              </a:rPr>
              <a:t>$137,000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1999" y="5440680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 i="0">
                <a:solidFill>
                  <a:srgbClr val="6B7280"/>
                </a:solidFill>
                <a:latin typeface="Calibri"/>
              </a:rPr>
              <a:t>of the owners' own money in the business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19" y="1463040"/>
            <a:ext cx="3611880" cy="4663440"/>
          </a:xfrm>
          <a:prstGeom prst="roundRect">
            <a:avLst>
              <a:gd name="adj" fmla="val 6000"/>
            </a:avLst>
          </a:prstGeom>
          <a:solidFill>
            <a:srgbClr val="F4F5F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321040" y="1645920"/>
            <a:ext cx="3108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3C5A78"/>
                </a:solidFill>
                <a:latin typeface="Arial"/>
              </a:rPr>
              <a:t>Character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1040" y="2240280"/>
            <a:ext cx="3108960" cy="2651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900"/>
              </a:spcAft>
            </a:pPr>
            <a:r>
              <a:rPr sz="1350" b="1" i="0">
                <a:solidFill>
                  <a:srgbClr val="E8632B"/>
                </a:solidFill>
                <a:latin typeface="Calibri"/>
              </a:rPr>
              <a:t>•  </a:t>
            </a:r>
            <a:r>
              <a:rPr sz="1350" b="0" i="0">
                <a:solidFill>
                  <a:srgbClr val="1F2429"/>
                </a:solidFill>
                <a:latin typeface="Calibri"/>
              </a:rPr>
              <a:t>Eleven years operating, same two owners</a:t>
            </a:r>
          </a:p>
          <a:p>
            <a:pPr algn="l">
              <a:lnSpc>
                <a:spcPct val="108000"/>
              </a:lnSpc>
              <a:spcAft>
                <a:spcPts val="900"/>
              </a:spcAft>
            </a:pPr>
            <a:r>
              <a:rPr sz="1350" b="1" i="0">
                <a:solidFill>
                  <a:srgbClr val="E8632B"/>
                </a:solidFill>
                <a:latin typeface="Calibri"/>
              </a:rPr>
              <a:t>•  </a:t>
            </a:r>
            <a:r>
              <a:rPr sz="1350" b="0" i="0">
                <a:solidFill>
                  <a:srgbClr val="1F2429"/>
                </a:solidFill>
                <a:latin typeface="Calibri"/>
              </a:rPr>
              <a:t>Both owners' personal credit above 720</a:t>
            </a:r>
          </a:p>
          <a:p>
            <a:pPr algn="l">
              <a:lnSpc>
                <a:spcPct val="108000"/>
              </a:lnSpc>
              <a:spcAft>
                <a:spcPts val="900"/>
              </a:spcAft>
            </a:pPr>
            <a:r>
              <a:rPr sz="1350" b="1" i="0">
                <a:solidFill>
                  <a:srgbClr val="E8632B"/>
                </a:solidFill>
                <a:latin typeface="Calibri"/>
              </a:rPr>
              <a:t>•  </a:t>
            </a:r>
            <a:r>
              <a:rPr sz="1350" b="0" i="0">
                <a:solidFill>
                  <a:srgbClr val="1F2429"/>
                </a:solidFill>
                <a:latin typeface="Calibri"/>
              </a:rPr>
              <a:t>38 active accounts, 61% repeat; builder references on request</a:t>
            </a:r>
          </a:p>
          <a:p>
            <a:pPr algn="l">
              <a:lnSpc>
                <a:spcPct val="108000"/>
              </a:lnSpc>
              <a:spcAft>
                <a:spcPts val="900"/>
              </a:spcAft>
            </a:pPr>
            <a:r>
              <a:rPr sz="1350" b="1" i="0">
                <a:solidFill>
                  <a:srgbClr val="E8632B"/>
                </a:solidFill>
                <a:latin typeface="Calibri"/>
              </a:rPr>
              <a:t>•  </a:t>
            </a:r>
            <a:r>
              <a:rPr sz="1350" b="0" i="0">
                <a:solidFill>
                  <a:srgbClr val="1F2429"/>
                </a:solidFill>
                <a:latin typeface="Calibri"/>
              </a:rPr>
              <a:t>Taxes, payroll and vendors paid on time; statements attached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21040" y="4846320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1" i="0">
                <a:solidFill>
                  <a:srgbClr val="E8632B"/>
                </a:solidFill>
                <a:latin typeface="Arial"/>
              </a:rPr>
              <a:t>11 years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1040" y="5440680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 i="0">
                <a:solidFill>
                  <a:srgbClr val="6B7280"/>
                </a:solidFill>
                <a:latin typeface="Calibri"/>
              </a:rPr>
              <a:t>same two owners, nothing paid late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Calibri"/>
              </a:rPr>
              <a:t>Tollgate Metalworks  ·  example business (fictional)  ·  loan request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0" y="641908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7280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F2429"/>
                </a:solidFill>
                <a:latin typeface="Arial"/>
              </a:rPr>
              <a:t>What could go wrong, and what we do about 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" y="1371600"/>
            <a:ext cx="4114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6B7280"/>
                </a:solidFill>
                <a:latin typeface="Arial"/>
              </a:rPr>
              <a:t>RISK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137160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6B7280"/>
                </a:solidFill>
                <a:latin typeface="Arial"/>
              </a:rPr>
              <a:t>WHAT WE DO ABOUT IT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37360"/>
            <a:ext cx="11109960" cy="1024128"/>
          </a:xfrm>
          <a:prstGeom prst="roundRect">
            <a:avLst>
              <a:gd name="adj" fmla="val 5000"/>
            </a:avLst>
          </a:prstGeom>
          <a:solidFill>
            <a:srgbClr val="F4F5F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731520" y="2039112"/>
            <a:ext cx="384048" cy="384048"/>
          </a:xfrm>
          <a:prstGeom prst="roundRect">
            <a:avLst>
              <a:gd name="adj" fmla="val 20000"/>
            </a:avLst>
          </a:prstGeom>
          <a:solidFill>
            <a:srgbClr val="E8632B"/>
          </a:solidFill>
          <a:ln>
            <a:noFill/>
          </a:ln>
          <a:effectLst/>
        </p:spPr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0160" y="1865376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1F2429"/>
                </a:solidFill>
                <a:latin typeface="Arial"/>
              </a:rPr>
              <a:t>Customer concentration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80160" y="2212848"/>
            <a:ext cx="48463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6B7280"/>
                </a:solidFill>
                <a:latin typeface="Calibri"/>
              </a:rPr>
              <a:t>Top account is 22% of revenue.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1865376"/>
            <a:ext cx="512064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 i="0">
                <a:solidFill>
                  <a:srgbClr val="1F2429"/>
                </a:solidFill>
                <a:latin typeface="Calibri"/>
              </a:rPr>
              <a:t>New capacity targets six new builder accounts in 2026; no single account above 15% by 2027.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852928"/>
            <a:ext cx="11109960" cy="10241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731520" y="3154680"/>
            <a:ext cx="384048" cy="384048"/>
          </a:xfrm>
          <a:prstGeom prst="roundRect">
            <a:avLst>
              <a:gd name="adj" fmla="val 20000"/>
            </a:avLst>
          </a:prstGeom>
          <a:solidFill>
            <a:srgbClr val="E8632B"/>
          </a:solidFill>
          <a:ln>
            <a:noFill/>
          </a:ln>
          <a:effectLst/>
        </p:spPr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2980944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1F2429"/>
                </a:solidFill>
                <a:latin typeface="Arial"/>
              </a:rPr>
              <a:t>Steel prices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3328416"/>
            <a:ext cx="48463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6B7280"/>
                </a:solidFill>
                <a:latin typeface="Calibri"/>
              </a:rPr>
              <a:t>Plate and tube move 10-20% in a year.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2980944"/>
            <a:ext cx="512064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 i="0">
                <a:solidFill>
                  <a:srgbClr val="1F2429"/>
                </a:solidFill>
                <a:latin typeface="Calibri"/>
              </a:rPr>
              <a:t>Quotes valid 30 days; a material pass-through clause in every contract over $10,000.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968496"/>
            <a:ext cx="11109960" cy="1024128"/>
          </a:xfrm>
          <a:prstGeom prst="roundRect">
            <a:avLst>
              <a:gd name="adj" fmla="val 5000"/>
            </a:avLst>
          </a:prstGeom>
          <a:solidFill>
            <a:srgbClr val="F4F5F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31520" y="4270248"/>
            <a:ext cx="384048" cy="384048"/>
          </a:xfrm>
          <a:prstGeom prst="roundRect">
            <a:avLst>
              <a:gd name="adj" fmla="val 20000"/>
            </a:avLst>
          </a:prstGeom>
          <a:solidFill>
            <a:srgbClr val="E8632B"/>
          </a:solidFill>
          <a:ln>
            <a:noFill/>
          </a:ln>
          <a:effectLst/>
        </p:spPr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80160" y="4096511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1F2429"/>
                </a:solidFill>
                <a:latin typeface="Arial"/>
              </a:rPr>
              <a:t>Key person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80160" y="4443983"/>
            <a:ext cx="48463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6B7280"/>
                </a:solidFill>
                <a:latin typeface="Calibri"/>
              </a:rPr>
              <a:t>Only one of us has run a CNC table.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4096511"/>
            <a:ext cx="512064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 i="0">
                <a:solidFill>
                  <a:srgbClr val="1F2429"/>
                </a:solidFill>
                <a:latin typeface="Calibri"/>
              </a:rPr>
              <a:t>Vendor training for three staff is in the quote; the second welder is certified on it in month one.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084064"/>
            <a:ext cx="11109960" cy="10241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731520" y="5385816"/>
            <a:ext cx="384048" cy="384048"/>
          </a:xfrm>
          <a:prstGeom prst="roundRect">
            <a:avLst>
              <a:gd name="adj" fmla="val 20000"/>
            </a:avLst>
          </a:prstGeom>
          <a:solidFill>
            <a:srgbClr val="E8632B"/>
          </a:solidFill>
          <a:ln>
            <a:noFill/>
          </a:ln>
          <a:effectLst/>
        </p:spPr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80160" y="5212079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1F2429"/>
                </a:solidFill>
                <a:latin typeface="Arial"/>
              </a:rPr>
              <a:t>A slow year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80160" y="5559552"/>
            <a:ext cx="48463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6B7280"/>
                </a:solidFill>
                <a:latin typeface="Calibri"/>
              </a:rPr>
              <a:t>Builders pull back when rates rise.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0" y="5212079"/>
            <a:ext cx="512064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 i="0">
                <a:solidFill>
                  <a:srgbClr val="1F2429"/>
                </a:solidFill>
                <a:latin typeface="Calibri"/>
              </a:rPr>
              <a:t>Payment covered at 83% of 2025 revenue; a 15% drop still covers debt service 1.3x. Repair work is counter-cyclical and stays in the old bay.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Calibri"/>
              </a:rPr>
              <a:t>Tollgate Metalworks  ·  example business (fictional)  ·  loan request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972800" y="641908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7280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42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685800" y="640080"/>
            <a:ext cx="6858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E8632B"/>
                </a:solidFill>
                <a:latin typeface="Arial"/>
              </a:rPr>
              <a:t>THE ASK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05840"/>
            <a:ext cx="68580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FFFFF"/>
                </a:solidFill>
                <a:latin typeface="Arial"/>
              </a:rPr>
              <a:t>$185,000, ten years, closing by December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103120"/>
            <a:ext cx="603504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 i="0">
                <a:solidFill>
                  <a:srgbClr val="D5DAE1"/>
                </a:solidFill>
                <a:latin typeface="Calibri"/>
              </a:rPr>
              <a:t>Buys a second bay, a CNC plasma table and a crane. Takes the work we already win. Repaid from operating cash flow at 1.9x coverage in year one, 1.3x in a bad one.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023360"/>
            <a:ext cx="6035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A7B0BC"/>
                </a:solidFill>
                <a:latin typeface="Arial"/>
              </a:rPr>
              <a:t>Next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389120"/>
            <a:ext cx="6035040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1" i="0">
                <a:solidFill>
                  <a:srgbClr val="E8632B"/>
                </a:solidFill>
                <a:latin typeface="Calibri"/>
              </a:rPr>
              <a:t>1.  </a:t>
            </a:r>
            <a:r>
              <a:rPr sz="1400" b="0" i="0">
                <a:solidFill>
                  <a:srgbClr val="FFFFFF"/>
                </a:solidFill>
                <a:latin typeface="Calibri"/>
              </a:rPr>
              <a:t>Lender review of the attached package</a:t>
            </a:r>
          </a:p>
          <a:p>
            <a:pPr algn="l">
              <a:spcAft>
                <a:spcPts val="800"/>
              </a:spcAft>
            </a:pPr>
            <a:r>
              <a:rPr sz="1400" b="1" i="0">
                <a:solidFill>
                  <a:srgbClr val="E8632B"/>
                </a:solidFill>
                <a:latin typeface="Calibri"/>
              </a:rPr>
              <a:t>2.  </a:t>
            </a:r>
            <a:r>
              <a:rPr sz="1400" b="0" i="0">
                <a:solidFill>
                  <a:srgbClr val="FFFFFF"/>
                </a:solidFill>
                <a:latin typeface="Calibri"/>
              </a:rPr>
              <a:t>Site visit any weekday; the quote log and job board are on the wall</a:t>
            </a:r>
          </a:p>
          <a:p>
            <a:pPr algn="l">
              <a:spcAft>
                <a:spcPts val="800"/>
              </a:spcAft>
            </a:pPr>
            <a:r>
              <a:rPr sz="1400" b="1" i="0">
                <a:solidFill>
                  <a:srgbClr val="E8632B"/>
                </a:solidFill>
                <a:latin typeface="Calibri"/>
              </a:rPr>
              <a:t>3.  </a:t>
            </a:r>
            <a:r>
              <a:rPr sz="1400" b="0" i="0">
                <a:solidFill>
                  <a:srgbClr val="FFFFFF"/>
                </a:solidFill>
                <a:latin typeface="Calibri"/>
              </a:rPr>
              <a:t>Term sheet; we swap the assumed rate on slide 8 for yours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6035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A7B0BC"/>
                </a:solidFill>
                <a:latin typeface="Calibri"/>
              </a:rPr>
              <a:t>owner@example.com  ·  Example business (fictional)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0" y="640080"/>
            <a:ext cx="4206240" cy="4572000"/>
          </a:xfrm>
          <a:prstGeom prst="roundRect">
            <a:avLst>
              <a:gd name="adj" fmla="val 6000"/>
            </a:avLst>
          </a:prstGeom>
          <a:solidFill>
            <a:srgbClr val="2A313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7589520" y="822960"/>
            <a:ext cx="374903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Attached with this deck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89520" y="1280160"/>
            <a:ext cx="3749039" cy="4754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900"/>
              </a:spcAft>
            </a:pPr>
            <a:r>
              <a:rPr sz="1300" b="1" i="0">
                <a:solidFill>
                  <a:srgbClr val="E8632B"/>
                </a:solidFill>
                <a:latin typeface="Calibri"/>
              </a:rPr>
              <a:t>✓  </a:t>
            </a:r>
            <a:r>
              <a:rPr sz="1300" b="0" i="0">
                <a:solidFill>
                  <a:srgbClr val="D5DAE1"/>
                </a:solidFill>
                <a:latin typeface="Calibri"/>
              </a:rPr>
              <a:t>Business tax returns, 2023-2025</a:t>
            </a:r>
          </a:p>
          <a:p>
            <a:pPr algn="l">
              <a:spcAft>
                <a:spcPts val="900"/>
              </a:spcAft>
            </a:pPr>
            <a:r>
              <a:rPr sz="1300" b="1" i="0">
                <a:solidFill>
                  <a:srgbClr val="E8632B"/>
                </a:solidFill>
                <a:latin typeface="Calibri"/>
              </a:rPr>
              <a:t>✓  </a:t>
            </a:r>
            <a:r>
              <a:rPr sz="1300" b="0" i="0">
                <a:solidFill>
                  <a:srgbClr val="D5DAE1"/>
                </a:solidFill>
                <a:latin typeface="Calibri"/>
              </a:rPr>
              <a:t>YTD profit and loss, balance sheet</a:t>
            </a:r>
          </a:p>
          <a:p>
            <a:pPr algn="l">
              <a:spcAft>
                <a:spcPts val="900"/>
              </a:spcAft>
            </a:pPr>
            <a:r>
              <a:rPr sz="1300" b="1" i="0">
                <a:solidFill>
                  <a:srgbClr val="E8632B"/>
                </a:solidFill>
                <a:latin typeface="Calibri"/>
              </a:rPr>
              <a:t>✓  </a:t>
            </a:r>
            <a:r>
              <a:rPr sz="1300" b="0" i="0">
                <a:solidFill>
                  <a:srgbClr val="D5DAE1"/>
                </a:solidFill>
                <a:latin typeface="Calibri"/>
              </a:rPr>
              <a:t>AR and AP aging</a:t>
            </a:r>
          </a:p>
          <a:p>
            <a:pPr algn="l">
              <a:spcAft>
                <a:spcPts val="900"/>
              </a:spcAft>
            </a:pPr>
            <a:r>
              <a:rPr sz="1300" b="1" i="0">
                <a:solidFill>
                  <a:srgbClr val="E8632B"/>
                </a:solidFill>
                <a:latin typeface="Calibri"/>
              </a:rPr>
              <a:t>✓  </a:t>
            </a:r>
            <a:r>
              <a:rPr sz="1300" b="0" i="0">
                <a:solidFill>
                  <a:srgbClr val="D5DAE1"/>
                </a:solidFill>
                <a:latin typeface="Calibri"/>
              </a:rPr>
              <a:t>Quote log: jobs declined in 2025</a:t>
            </a:r>
          </a:p>
          <a:p>
            <a:pPr algn="l">
              <a:spcAft>
                <a:spcPts val="900"/>
              </a:spcAft>
            </a:pPr>
            <a:r>
              <a:rPr sz="1300" b="1" i="0">
                <a:solidFill>
                  <a:srgbClr val="E8632B"/>
                </a:solidFill>
                <a:latin typeface="Calibri"/>
              </a:rPr>
              <a:t>✓  </a:t>
            </a:r>
            <a:r>
              <a:rPr sz="1300" b="0" i="0">
                <a:solidFill>
                  <a:srgbClr val="D5DAE1"/>
                </a:solidFill>
                <a:latin typeface="Calibri"/>
              </a:rPr>
              <a:t>Vendor quotes A, B, C and contractor quote</a:t>
            </a:r>
          </a:p>
          <a:p>
            <a:pPr algn="l">
              <a:spcAft>
                <a:spcPts val="900"/>
              </a:spcAft>
            </a:pPr>
            <a:r>
              <a:rPr sz="1300" b="1" i="0">
                <a:solidFill>
                  <a:srgbClr val="E8632B"/>
                </a:solidFill>
                <a:latin typeface="Calibri"/>
              </a:rPr>
              <a:t>✓  </a:t>
            </a:r>
            <a:r>
              <a:rPr sz="1300" b="0" i="0">
                <a:solidFill>
                  <a:srgbClr val="D5DAE1"/>
                </a:solidFill>
                <a:latin typeface="Calibri"/>
              </a:rPr>
              <a:t>Lease addendum (LOI) for the second bay</a:t>
            </a:r>
          </a:p>
          <a:p>
            <a:pPr algn="l">
              <a:spcAft>
                <a:spcPts val="900"/>
              </a:spcAft>
            </a:pPr>
            <a:r>
              <a:rPr sz="1300" b="1" i="0">
                <a:solidFill>
                  <a:srgbClr val="E8632B"/>
                </a:solidFill>
                <a:latin typeface="Calibri"/>
              </a:rPr>
              <a:t>✓  </a:t>
            </a:r>
            <a:r>
              <a:rPr sz="1300" b="0" i="0">
                <a:solidFill>
                  <a:srgbClr val="D5DAE1"/>
                </a:solidFill>
                <a:latin typeface="Calibri"/>
              </a:rPr>
              <a:t>Equipment list with appraisal</a:t>
            </a:r>
          </a:p>
          <a:p>
            <a:pPr algn="l">
              <a:spcAft>
                <a:spcPts val="900"/>
              </a:spcAft>
            </a:pPr>
            <a:r>
              <a:rPr sz="1300" b="1" i="0">
                <a:solidFill>
                  <a:srgbClr val="E8632B"/>
                </a:solidFill>
                <a:latin typeface="Calibri"/>
              </a:rPr>
              <a:t>✓  </a:t>
            </a:r>
            <a:r>
              <a:rPr sz="1300" b="0" i="0">
                <a:solidFill>
                  <a:srgbClr val="D5DAE1"/>
                </a:solidFill>
                <a:latin typeface="Calibri"/>
              </a:rPr>
              <a:t>Personal financial statements, both owners</a:t>
            </a:r>
          </a:p>
          <a:p>
            <a:pPr algn="l">
              <a:spcAft>
                <a:spcPts val="900"/>
              </a:spcAft>
            </a:pPr>
            <a:r>
              <a:rPr sz="1300" b="1" i="0">
                <a:solidFill>
                  <a:srgbClr val="E8632B"/>
                </a:solidFill>
                <a:latin typeface="Calibri"/>
              </a:rPr>
              <a:t>✓  </a:t>
            </a:r>
            <a:r>
              <a:rPr sz="1300" b="0" i="0">
                <a:solidFill>
                  <a:srgbClr val="D5DAE1"/>
                </a:solidFill>
                <a:latin typeface="Calibri"/>
              </a:rPr>
              <a:t>Business debt schedule (one truck loan)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A7B0BC"/>
                </a:solidFill>
                <a:latin typeface="Calibri"/>
              </a:rPr>
              <a:t>Tollgate Metalworks  ·  example business (fictional)  ·  loan request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0" y="641908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A7B0BC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